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-174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9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6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6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82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1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7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1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9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1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17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15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5000">
              <a:schemeClr val="accent2">
                <a:lumMod val="45000"/>
                <a:lumOff val="55000"/>
              </a:schemeClr>
            </a:gs>
            <a:gs pos="71000">
              <a:schemeClr val="bg1"/>
            </a:gs>
            <a:gs pos="83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</a:t>
            </a:r>
            <a:r>
              <a:rPr lang="en-US" sz="3600" b="0" i="0" u="none" strike="noStrike" kern="1200" cap="none" spc="0" baseline="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 </a:t>
            </a: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Lluniau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Adeiladau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gradFill flip="none" rotWithShape="1">
            <a:gsLst>
              <a:gs pos="6000">
                <a:srgbClr val="D5AD33"/>
              </a:gs>
              <a:gs pos="0">
                <a:schemeClr val="accent4">
                  <a:lumMod val="67000"/>
                </a:schemeClr>
              </a:gs>
              <a:gs pos="21000">
                <a:schemeClr val="accent4">
                  <a:lumMod val="40000"/>
                  <a:lumOff val="60000"/>
                </a:schemeClr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carreg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   hen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oer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muriau</a:t>
            </a: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chwalu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adfail</a:t>
            </a: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cartrefi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ffermydd</a:t>
            </a: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tai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sengl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gwag</a:t>
            </a: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tawel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llechi</a:t>
            </a: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anghysbell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42000">
                <a:schemeClr val="accent4">
                  <a:lumMod val="40000"/>
                  <a:lumOff val="60000"/>
                </a:schemeClr>
              </a:gs>
              <a:gs pos="99000">
                <a:schemeClr val="accent2">
                  <a:lumMod val="97000"/>
                  <a:lumOff val="3000"/>
                </a:schemeClr>
              </a:gs>
              <a:gs pos="63000">
                <a:srgbClr val="FFC000"/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err="1">
                <a:latin typeface="Lucida Handwriting" pitchFamily="66"/>
              </a:rPr>
              <a:t>Gwerthwyd</a:t>
            </a:r>
            <a:endParaRPr lang="en-GB" sz="1300" dirty="0">
              <a:latin typeface="Lucida Handwriting" pitchFamily="66"/>
            </a:endParaRP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22000">
                <a:srgbClr val="FFFF00"/>
              </a:gs>
              <a:gs pos="63000">
                <a:schemeClr val="accent2">
                  <a:lumMod val="0"/>
                  <a:lumOff val="100000"/>
                </a:schemeClr>
              </a:gs>
              <a:gs pos="87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err="1" smtClean="0">
                <a:latin typeface="Lucida Handwriting" pitchFamily="66"/>
              </a:rPr>
              <a:t>ar</a:t>
            </a:r>
            <a:r>
              <a:rPr lang="en-GB" sz="1300" dirty="0" smtClean="0">
                <a:latin typeface="Lucida Handwriting" pitchFamily="66"/>
              </a:rPr>
              <a:t> </a:t>
            </a:r>
            <a:r>
              <a:rPr lang="en-GB" sz="1300" dirty="0" err="1" smtClean="0">
                <a:latin typeface="Lucida Handwriting" pitchFamily="66"/>
              </a:rPr>
              <a:t>werth</a:t>
            </a:r>
            <a:endParaRPr lang="en-GB" sz="13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24000">
                <a:srgbClr val="FFFF00"/>
              </a:gs>
              <a:gs pos="65000">
                <a:schemeClr val="accent2">
                  <a:lumMod val="0"/>
                  <a:lumOff val="100000"/>
                </a:schemeClr>
              </a:gs>
              <a:gs pos="88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 err="1" smtClean="0">
                <a:latin typeface="Lucida Handwriting" pitchFamily="66"/>
              </a:rPr>
              <a:t>Yn</a:t>
            </a:r>
            <a:r>
              <a:rPr lang="en-GB" sz="1400" dirty="0" smtClean="0">
                <a:latin typeface="Lucida Handwriting" pitchFamily="66"/>
              </a:rPr>
              <a:t> y </a:t>
            </a:r>
            <a:r>
              <a:rPr lang="en-GB" sz="1400" dirty="0" err="1" smtClean="0">
                <a:latin typeface="Lucida Handwriting" pitchFamily="66"/>
              </a:rPr>
              <a:t>lluniau</a:t>
            </a:r>
            <a:r>
              <a:rPr lang="en-GB" sz="1400" dirty="0" smtClean="0">
                <a:latin typeface="Lucida Handwriting" pitchFamily="66"/>
              </a:rPr>
              <a:t> </a:t>
            </a:r>
            <a:r>
              <a:rPr lang="en-GB" sz="1400" dirty="0" err="1" smtClean="0">
                <a:latin typeface="Lucida Handwriting" pitchFamily="66"/>
              </a:rPr>
              <a:t>gwelaf</a:t>
            </a:r>
            <a:r>
              <a:rPr lang="en-GB" sz="1400" dirty="0" smtClean="0"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16" name="Cloud 10"/>
          <p:cNvSpPr/>
          <p:nvPr/>
        </p:nvSpPr>
        <p:spPr>
          <a:xfrm>
            <a:off x="6971522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22000">
                <a:srgbClr val="FFFF00"/>
              </a:gs>
              <a:gs pos="63000">
                <a:schemeClr val="accent2">
                  <a:lumMod val="0"/>
                  <a:lumOff val="100000"/>
                </a:schemeClr>
              </a:gs>
              <a:gs pos="87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 err="1" smtClean="0">
                <a:latin typeface="Lucida Handwriting" pitchFamily="66"/>
              </a:rPr>
              <a:t>Ewch</a:t>
            </a:r>
            <a:r>
              <a:rPr lang="en-GB" sz="1100" dirty="0" smtClean="0">
                <a:latin typeface="Lucida Handwriting" pitchFamily="66"/>
              </a:rPr>
              <a:t> o…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 smtClean="0">
                <a:uFillTx/>
                <a:latin typeface="Lucida Handwriting" pitchFamily="66"/>
              </a:rPr>
              <a:t>Yna</a:t>
            </a:r>
            <a:r>
              <a:rPr lang="en-GB" sz="1100" b="0" i="0" u="none" strike="noStrike" kern="1200" cap="none" spc="0" baseline="0" dirty="0" smtClean="0">
                <a:uFillTx/>
                <a:latin typeface="Lucida Handwriting" pitchFamily="66"/>
              </a:rPr>
              <a:t>…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 err="1" smtClean="0">
                <a:latin typeface="Lucida Handwriting" pitchFamily="66"/>
              </a:rPr>
              <a:t>Wedyn</a:t>
            </a:r>
            <a:r>
              <a:rPr lang="en-GB" sz="1100" dirty="0" smtClean="0">
                <a:latin typeface="Lucida Handwriting" pitchFamily="66"/>
              </a:rPr>
              <a:t>…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 smtClean="0">
                <a:uFillTx/>
                <a:latin typeface="Lucida Handwriting" pitchFamily="66"/>
              </a:rPr>
              <a:t>Nesaf</a:t>
            </a:r>
            <a:r>
              <a:rPr lang="en-GB" sz="1100" b="0" i="0" u="none" strike="noStrike" kern="1200" cap="none" spc="0" baseline="0" dirty="0" smtClean="0">
                <a:uFillTx/>
                <a:latin typeface="Lucida Handwriting" pitchFamily="66"/>
              </a:rPr>
              <a:t> …</a:t>
            </a:r>
            <a:endParaRPr lang="en-GB" sz="11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17" name="Cloud 10"/>
          <p:cNvSpPr/>
          <p:nvPr/>
        </p:nvSpPr>
        <p:spPr>
          <a:xfrm>
            <a:off x="4872201" y="4584581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22000">
                <a:srgbClr val="FFFF00"/>
              </a:gs>
              <a:gs pos="63000">
                <a:schemeClr val="accent2">
                  <a:lumMod val="0"/>
                  <a:lumOff val="100000"/>
                </a:schemeClr>
              </a:gs>
              <a:gs pos="87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err="1" smtClean="0">
                <a:latin typeface="Lucida Handwriting" pitchFamily="66"/>
              </a:rPr>
              <a:t>Wrth</a:t>
            </a:r>
            <a:r>
              <a:rPr lang="en-GB" sz="1300" dirty="0" smtClean="0">
                <a:latin typeface="Lucida Handwriting" pitchFamily="66"/>
              </a:rPr>
              <a:t> </a:t>
            </a:r>
            <a:r>
              <a:rPr lang="en-GB" sz="1300" dirty="0" err="1" smtClean="0">
                <a:latin typeface="Lucida Handwriting" pitchFamily="66"/>
              </a:rPr>
              <a:t>droed</a:t>
            </a:r>
            <a:r>
              <a:rPr lang="en-GB" sz="1300" dirty="0" smtClean="0">
                <a:latin typeface="Lucida Handwriting" pitchFamily="66"/>
              </a:rPr>
              <a:t> y </a:t>
            </a:r>
            <a:r>
              <a:rPr lang="en-GB" sz="1300" dirty="0" err="1" smtClean="0">
                <a:latin typeface="Lucida Handwriting" pitchFamily="66"/>
              </a:rPr>
              <a:t>mynydd</a:t>
            </a:r>
            <a:endParaRPr lang="en-GB" sz="13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18" name="Cloud 10"/>
          <p:cNvSpPr/>
          <p:nvPr/>
        </p:nvSpPr>
        <p:spPr>
          <a:xfrm>
            <a:off x="6971522" y="34533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22000">
                <a:srgbClr val="FFFF00"/>
              </a:gs>
              <a:gs pos="63000">
                <a:schemeClr val="accent2">
                  <a:lumMod val="0"/>
                  <a:lumOff val="100000"/>
                </a:schemeClr>
              </a:gs>
              <a:gs pos="87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err="1" smtClean="0">
                <a:latin typeface="Lucida Handwriting" pitchFamily="66"/>
              </a:rPr>
              <a:t>Heddiw</a:t>
            </a:r>
            <a:r>
              <a:rPr lang="en-GB" sz="1300" dirty="0" smtClean="0">
                <a:latin typeface="Lucida Handwriting" pitchFamily="66"/>
              </a:rPr>
              <a:t>, </a:t>
            </a:r>
            <a:r>
              <a:rPr lang="en-GB" sz="1300" dirty="0" err="1" smtClean="0">
                <a:latin typeface="Lucida Handwriting" pitchFamily="66"/>
              </a:rPr>
              <a:t>byddai</a:t>
            </a:r>
            <a:endParaRPr lang="en-GB" sz="13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19" name="Cloud 6"/>
          <p:cNvSpPr/>
          <p:nvPr/>
        </p:nvSpPr>
        <p:spPr>
          <a:xfrm>
            <a:off x="4957867" y="3528208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42000">
                <a:schemeClr val="accent4">
                  <a:lumMod val="40000"/>
                  <a:lumOff val="60000"/>
                </a:schemeClr>
              </a:gs>
              <a:gs pos="99000">
                <a:schemeClr val="accent2">
                  <a:lumMod val="97000"/>
                  <a:lumOff val="3000"/>
                </a:schemeClr>
              </a:gs>
              <a:gs pos="63000">
                <a:srgbClr val="FFC000"/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ar</a:t>
            </a:r>
            <a:r>
              <a:rPr lang="en-GB" sz="1400" b="0" i="0" u="none" strike="noStrike" kern="1200" cap="none" spc="0" baseline="0" dirty="0" smtClean="0"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gyrion</a:t>
            </a:r>
            <a:endParaRPr lang="en-GB" sz="14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20" name="Cloud 6"/>
          <p:cNvSpPr/>
          <p:nvPr/>
        </p:nvSpPr>
        <p:spPr>
          <a:xfrm>
            <a:off x="6971522" y="2416881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42000">
                <a:schemeClr val="accent4">
                  <a:lumMod val="40000"/>
                  <a:lumOff val="60000"/>
                </a:schemeClr>
              </a:gs>
              <a:gs pos="99000">
                <a:schemeClr val="accent2">
                  <a:lumMod val="97000"/>
                  <a:lumOff val="3000"/>
                </a:schemeClr>
              </a:gs>
              <a:gs pos="63000">
                <a:srgbClr val="FFC000"/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smtClean="0">
                <a:latin typeface="Lucida Handwriting" pitchFamily="66"/>
              </a:rPr>
              <a:t>Y math o </a:t>
            </a:r>
            <a:r>
              <a:rPr lang="en-GB" sz="1300" dirty="0" err="1" smtClean="0">
                <a:latin typeface="Lucida Handwriting" pitchFamily="66"/>
              </a:rPr>
              <a:t>berson</a:t>
            </a:r>
            <a:r>
              <a:rPr lang="en-GB" sz="1300" dirty="0" smtClean="0">
                <a:latin typeface="Lucida Handwriting" pitchFamily="66"/>
              </a:rPr>
              <a:t> </a:t>
            </a:r>
            <a:r>
              <a:rPr lang="en-GB" sz="1300" dirty="0" err="1">
                <a:latin typeface="Lucida Handwriting" pitchFamily="66"/>
              </a:rPr>
              <a:t>f</a:t>
            </a:r>
            <a:r>
              <a:rPr lang="en-GB" sz="1300" smtClean="0">
                <a:latin typeface="Lucida Handwriting" pitchFamily="66"/>
              </a:rPr>
              <a:t>yddai’n</a:t>
            </a:r>
            <a:r>
              <a:rPr lang="en-GB" sz="1300" dirty="0" smtClean="0">
                <a:latin typeface="Lucida Handwriting" pitchFamily="66"/>
              </a:rPr>
              <a:t>  </a:t>
            </a:r>
            <a:r>
              <a:rPr lang="en-GB" sz="1300" dirty="0" err="1" smtClean="0">
                <a:latin typeface="Lucida Handwriting" pitchFamily="66"/>
              </a:rPr>
              <a:t>byw</a:t>
            </a:r>
            <a:r>
              <a:rPr lang="en-GB" sz="1300" dirty="0" smtClean="0">
                <a:latin typeface="Lucida Handwriting" pitchFamily="66"/>
              </a:rPr>
              <a:t> </a:t>
            </a:r>
            <a:r>
              <a:rPr lang="en-GB" sz="1300" dirty="0" err="1" smtClean="0">
                <a:latin typeface="Lucida Handwriting" pitchFamily="66"/>
              </a:rPr>
              <a:t>yno</a:t>
            </a:r>
            <a:endParaRPr lang="en-GB" sz="13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21" name="Cloud 6"/>
          <p:cNvSpPr/>
          <p:nvPr/>
        </p:nvSpPr>
        <p:spPr>
          <a:xfrm>
            <a:off x="4915341" y="5672145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42000">
                <a:schemeClr val="accent4">
                  <a:lumMod val="40000"/>
                  <a:lumOff val="60000"/>
                </a:schemeClr>
              </a:gs>
              <a:gs pos="99000">
                <a:schemeClr val="accent2">
                  <a:lumMod val="97000"/>
                  <a:lumOff val="3000"/>
                </a:schemeClr>
              </a:gs>
              <a:gs pos="63000">
                <a:srgbClr val="FFC000"/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Credaf</a:t>
            </a:r>
            <a:r>
              <a:rPr lang="en-GB" sz="1400" b="0" i="0" u="none" strike="noStrike" kern="1200" cap="none" spc="0" baseline="0" dirty="0" smtClean="0"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i</a:t>
            </a:r>
            <a:endParaRPr lang="en-GB" sz="14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  <p:sp>
        <p:nvSpPr>
          <p:cNvPr id="22" name="Cloud 6"/>
          <p:cNvSpPr/>
          <p:nvPr/>
        </p:nvSpPr>
        <p:spPr>
          <a:xfrm>
            <a:off x="7021632" y="457975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42000">
                <a:schemeClr val="accent4">
                  <a:lumMod val="40000"/>
                  <a:lumOff val="60000"/>
                </a:schemeClr>
              </a:gs>
              <a:gs pos="99000">
                <a:schemeClr val="accent2">
                  <a:lumMod val="97000"/>
                  <a:lumOff val="3000"/>
                </a:schemeClr>
              </a:gs>
              <a:gs pos="63000">
                <a:srgbClr val="FFC000"/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Byddan</a:t>
            </a:r>
            <a:r>
              <a:rPr lang="en-GB" sz="1400" b="0" i="0" u="none" strike="noStrike" kern="1200" cap="none" spc="0" baseline="0" dirty="0" smtClean="0"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uFillTx/>
                <a:latin typeface="Lucida Handwriting" pitchFamily="66"/>
              </a:rPr>
              <a:t>nhw’n</a:t>
            </a:r>
            <a:endParaRPr lang="en-GB" sz="1400" b="0" i="0" u="none" strike="noStrike" kern="1200" cap="none" spc="0" baseline="0" dirty="0">
              <a:uFillTx/>
              <a:latin typeface="Lucida Handwriting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04612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56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8</cp:revision>
  <dcterms:created xsi:type="dcterms:W3CDTF">2014-10-06T13:38:37Z</dcterms:created>
  <dcterms:modified xsi:type="dcterms:W3CDTF">2014-10-15T08:30:14Z</dcterms:modified>
</cp:coreProperties>
</file>